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4" r:id="rId3"/>
    <p:sldMasterId id="2147483734" r:id="rId4"/>
  </p:sldMasterIdLst>
  <p:notesMasterIdLst>
    <p:notesMasterId r:id="rId16"/>
  </p:notesMasterIdLst>
  <p:sldIdLst>
    <p:sldId id="256" r:id="rId5"/>
    <p:sldId id="535" r:id="rId6"/>
    <p:sldId id="538" r:id="rId7"/>
    <p:sldId id="536" r:id="rId8"/>
    <p:sldId id="540" r:id="rId9"/>
    <p:sldId id="543" r:id="rId10"/>
    <p:sldId id="537" r:id="rId11"/>
    <p:sldId id="544" r:id="rId12"/>
    <p:sldId id="541" r:id="rId13"/>
    <p:sldId id="542" r:id="rId14"/>
    <p:sldId id="545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9487F8-FB6C-4CD9-B6D1-9247153DE11C}">
          <p14:sldIdLst/>
        </p14:section>
        <p14:section name="Seção sem Título" id="{FA6E7D21-8E00-45B3-835D-2102BD8DDAAC}">
          <p14:sldIdLst>
            <p14:sldId id="256"/>
            <p14:sldId id="535"/>
            <p14:sldId id="538"/>
            <p14:sldId id="536"/>
            <p14:sldId id="540"/>
            <p14:sldId id="543"/>
            <p14:sldId id="537"/>
            <p14:sldId id="544"/>
            <p14:sldId id="541"/>
            <p14:sldId id="542"/>
            <p14:sldId id="5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D3D"/>
    <a:srgbClr val="4472C4"/>
    <a:srgbClr val="F7941E"/>
    <a:srgbClr val="EAEFF7"/>
    <a:srgbClr val="FCECE8"/>
    <a:srgbClr val="FFFFFF"/>
    <a:srgbClr val="F8D7C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6" autoAdjust="0"/>
    <p:restoredTop sz="96026" autoAdjust="0"/>
  </p:normalViewPr>
  <p:slideViewPr>
    <p:cSldViewPr snapToGrid="0">
      <p:cViewPr varScale="1">
        <p:scale>
          <a:sx n="109" d="100"/>
          <a:sy n="109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D2E3B-1DB6-4438-A658-666CBA5F9870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00E7-D3E9-4B59-B9A2-99373EF604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88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86091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176817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267543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358269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448995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5423867" y="5397219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69269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17274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39" y="523479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39" y="571484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1601115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081168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2509534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2989587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3417952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3898005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32637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480642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41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3" y="152754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0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75" y="2132856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0" y="2684469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49048" y="276172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1983" y="328978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3" y="3778998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7140" y="385625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480075" y="438431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804155" y="493592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53352" y="5013176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476287" y="5541235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30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480076" y="2998260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135085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9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07213" y="782320"/>
            <a:ext cx="5281045" cy="547196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1657533"/>
            <a:ext cx="5331292" cy="3542935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92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619179" y="0"/>
            <a:ext cx="5476292" cy="68580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664893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21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16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838956"/>
            <a:ext cx="5666442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452670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62960"/>
            <a:ext cx="5666442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76673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86850" y="4533123"/>
            <a:ext cx="11618299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97219"/>
            <a:ext cx="11618299" cy="891307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39790" y="530120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9988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7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3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0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6" y="73072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2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8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267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1371381" y="2612423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371381" y="3505608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1371381" y="4398793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371381" y="5291979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371381" y="171923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753162" y="177724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5070932" y="0"/>
            <a:ext cx="351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4851353" y="180220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61220" y="2651357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851353" y="2695389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5094" y="1729877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55094" y="262306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753162" y="356361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4851353" y="3588574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94" y="3516248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761220" y="4437728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4851353" y="4481759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455094" y="440943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753162" y="5349987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4851353" y="5374945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455094" y="5302619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8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7" y="254920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3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4"/>
            <a:ext cx="3805712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5" y="3892891"/>
            <a:ext cx="3140636" cy="206456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6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59" y="1944914"/>
            <a:ext cx="1016088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5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6" y="1028734"/>
            <a:ext cx="640188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670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4" y="607423"/>
            <a:ext cx="2762129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637404" y="1338942"/>
            <a:ext cx="2350742" cy="421150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24338" y="3664893"/>
            <a:ext cx="7303471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89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1460623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236788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327514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41824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5089663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129240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77245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220082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68087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3109238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3589291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4017657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4497710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92607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540612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31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4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3"/>
            <a:ext cx="5196564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974393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915835" y="1338942"/>
            <a:ext cx="2350742" cy="279762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3435346" y="1132172"/>
            <a:ext cx="933774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680729" y="137753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2158" y="1126561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22559" y="1490244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80728" y="288218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552157" y="2631208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22558" y="2994892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8078939" y="137511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8859890" y="1124141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8859322" y="1487824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078939" y="288218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8859890" y="2631208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8859322" y="2994891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1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9398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54820" y="657984"/>
            <a:ext cx="11467281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200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454821" y="3047999"/>
            <a:ext cx="538042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6069" y="3173789"/>
            <a:ext cx="6076032" cy="289318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48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円/楕円 1"/>
          <p:cNvSpPr/>
          <p:nvPr userDrawn="1"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5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7" y="3014668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7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4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7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4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0" y="2335395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5" y="4548907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1129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771139" y="1896217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1771139" y="2789402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374879" y="182389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374879" y="2717076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771139" y="3682587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374879" y="361026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771139" y="4575773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74879" y="4503447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771139" y="5468958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2374879" y="5396632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9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57140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C1EB-D6D4-4E6B-A5A8-3F469484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7DD885-3285-448D-8320-D3E96C9E0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174BE-8B42-4E50-99D9-0FA08338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4FF4-4878-4BAC-BFE5-8C2023A2312D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6DA5AF-C02A-4743-90D2-8C7A3DBD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E69B91-6568-4F20-A875-AD2025B9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096-B957-4201-8BD3-98E459816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70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C36C61-96A0-47A5-BE8E-7BC9FF3D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4FF4-4878-4BAC-BFE5-8C2023A2312D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BBE432-D54C-4137-94AD-08F6E24E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A9EFF1-5046-4419-B89F-6DAD553E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096-B957-4201-8BD3-98E459816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8" y="618779"/>
            <a:ext cx="11012164" cy="1135327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74906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2458657" y="2929025"/>
            <a:ext cx="591181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164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6164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302339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35945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5343209" y="2929025"/>
            <a:ext cx="591181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43071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3071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590396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24002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8223779" y="2929025"/>
            <a:ext cx="591181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1128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31128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8788514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124581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108331" y="2929025"/>
            <a:ext cx="591181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95839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95839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11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7CB1-AE5B-47CC-ADDF-1D000D173D5D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91F7-88F6-4FF7-85D0-4B5A99BDE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823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2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0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87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7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02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0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23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6240028" y="402144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410998"/>
            <a:ext cx="638526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11924" y="122324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1271694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2180861"/>
            <a:ext cx="6385263" cy="1104123"/>
          </a:xfrm>
        </p:spPr>
        <p:txBody>
          <a:bodyPr anchor="b">
            <a:normAutofit/>
          </a:bodyPr>
          <a:lstStyle>
            <a:lvl1pPr algn="l"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463699" y="4245091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23672" y="402143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10206507" y="402143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8447343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0430178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864702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844213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2430" y="4980424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0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36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5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86091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176817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267543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358269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448995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5423867" y="5397219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69269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17274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39" y="523479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39" y="571484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1601115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081168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2509534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2989587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3417952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3898005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32637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480642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55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1460623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236788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327514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41824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5089663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129240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77245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220082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68087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3109238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3589291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4017657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4497710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92607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540612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08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8" y="618779"/>
            <a:ext cx="11012164" cy="1135327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74906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2458657" y="2929025"/>
            <a:ext cx="591181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164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6164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302339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35945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5343209" y="2929025"/>
            <a:ext cx="591181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43071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3071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590396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24002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8223779" y="2929025"/>
            <a:ext cx="591181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1128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31128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8788514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124581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108331" y="2929025"/>
            <a:ext cx="591181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95839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95839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4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6240028" y="402144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410998"/>
            <a:ext cx="638526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11924" y="122324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1271694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2180861"/>
            <a:ext cx="6385263" cy="1104123"/>
          </a:xfrm>
        </p:spPr>
        <p:txBody>
          <a:bodyPr anchor="b">
            <a:normAutofit/>
          </a:bodyPr>
          <a:lstStyle>
            <a:lvl1pPr algn="l"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463699" y="4245091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23672" y="402143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10206507" y="402143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8447343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0430178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864702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844213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2430" y="4980424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96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1796818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2756019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3573016"/>
            <a:ext cx="6385263" cy="211223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89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0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73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841" y="165600"/>
            <a:ext cx="5496644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97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74" y="2789893"/>
            <a:ext cx="2486414" cy="120637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5114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92" y="2789893"/>
            <a:ext cx="2486414" cy="165279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732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409" y="2789893"/>
            <a:ext cx="2486414" cy="193208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9704" y="2368150"/>
            <a:ext cx="246370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10027" y="2789893"/>
            <a:ext cx="2486414" cy="234816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96" y="5399314"/>
            <a:ext cx="8491372" cy="87085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84" y="1028734"/>
            <a:ext cx="5399723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3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1796818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2756019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3573016"/>
            <a:ext cx="6385263" cy="211223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50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8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2" cy="1056117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27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3" y="152754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0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75" y="2132856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0" y="2684469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49048" y="276172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1983" y="328978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3" y="3778998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7140" y="385625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480075" y="438431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804155" y="493592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53352" y="5013176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476287" y="5541235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4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480076" y="2998260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135085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51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07213" y="782320"/>
            <a:ext cx="5281045" cy="547196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1657533"/>
            <a:ext cx="5331292" cy="3542935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619179" y="0"/>
            <a:ext cx="5476292" cy="68580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664893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4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838956"/>
            <a:ext cx="5666442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452670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62960"/>
            <a:ext cx="5666442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76673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86850" y="4533123"/>
            <a:ext cx="11618299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97219"/>
            <a:ext cx="11618299" cy="891307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39790" y="530120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095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7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3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0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6" y="73072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2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8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618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1371381" y="2612423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371381" y="3505608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1371381" y="4398793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371381" y="5291979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371381" y="171923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753162" y="177724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5070932" y="0"/>
            <a:ext cx="351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4851353" y="180220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61220" y="2651357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851353" y="2695389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5094" y="1729877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55094" y="262306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753162" y="356361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4851353" y="3588574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94" y="3516248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761220" y="4437728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4851353" y="4481759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455094" y="440943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753162" y="5349987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4851353" y="5374945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455094" y="5302619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7" y="254920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3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4"/>
            <a:ext cx="3805712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5" y="3892891"/>
            <a:ext cx="3140636" cy="206456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6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59" y="1944914"/>
            <a:ext cx="1016088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5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6" y="1028734"/>
            <a:ext cx="640188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40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36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4" y="607423"/>
            <a:ext cx="2762129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637404" y="1338942"/>
            <a:ext cx="2350742" cy="421150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24338" y="3664893"/>
            <a:ext cx="7303471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99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4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3"/>
            <a:ext cx="5196564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1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974393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915835" y="1338942"/>
            <a:ext cx="2350742" cy="279762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3435346" y="1132172"/>
            <a:ext cx="933774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680729" y="137753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2158" y="1126561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22559" y="1490244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80728" y="288218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552157" y="2631208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22558" y="2994892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8078939" y="137511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8859890" y="1124141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8859322" y="1487824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078939" y="288218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8859890" y="2631208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8859322" y="2994891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22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458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54820" y="657984"/>
            <a:ext cx="11467281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200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454821" y="3047999"/>
            <a:ext cx="538042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6069" y="3173789"/>
            <a:ext cx="6076032" cy="289318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9565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円/楕円 1"/>
          <p:cNvSpPr/>
          <p:nvPr userDrawn="1"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5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7" y="3014668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7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4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7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4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0" y="2335395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5" y="4548907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53357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4490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771139" y="1896217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1771139" y="2789402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374879" y="182389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374879" y="2717076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771139" y="3682587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374879" y="361026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771139" y="4575773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74879" y="4503447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771139" y="5468958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2374879" y="5396632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1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01903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C1EB-D6D4-4E6B-A5A8-3F469484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7DD885-3285-448D-8320-D3E96C9E0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174BE-8B42-4E50-99D9-0FA08338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4FF4-4878-4BAC-BFE5-8C2023A2312D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6DA5AF-C02A-4743-90D2-8C7A3DBD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E69B91-6568-4F20-A875-AD2025B9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096-B957-4201-8BD3-98E459816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21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0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C36C61-96A0-47A5-BE8E-7BC9FF3D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4FF4-4878-4BAC-BFE5-8C2023A2312D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BBE432-D54C-4137-94AD-08F6E24E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A9EFF1-5046-4419-B89F-6DAD553E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096-B957-4201-8BD3-98E459816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702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5A167-A8CD-496C-86C6-08B4D7883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B14BB-A7BE-47D9-B96E-CC3C441BE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F83085-3031-4085-958D-083F748C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8A6917-EA96-42E6-9F7E-6E15F25C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9CF0-464E-460B-A35F-8376CBB8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557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91CC5-0EFE-4F16-87E4-E19CF63B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58A72-99A4-4BE4-BFFF-B96F4204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698589-AC45-4BE9-873C-6FDEC74D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53FF9A-4A52-405B-97D5-B336A3A6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04017D-2A3A-4E7A-A3AE-8DEDB32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930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95A89-A0A7-424C-B86C-722AFBE3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18F425-F6D7-4713-9AAF-0F598114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623AB8-35F3-41F8-A6FF-C8E918E9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03A65-BCAB-4D9B-9F02-6925D285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C46ABB-5CC2-424A-9571-D0ED46FC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92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4B769-FBFD-4341-97C6-40803B8D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EDD88-918E-497C-9248-BE938CD2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EF2313-AA8A-44FC-BD79-A61469777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92BBAF-7C98-4DFA-B947-05CF0910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2C519B-8CB3-40EA-AC62-54AACD4C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175668-9FB9-4601-965C-BC0E9854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819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02B4C-3AB9-49D7-91C1-43A64351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7A921D-80D5-471A-95ED-4457E24C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C5DD1-D249-4E2D-ABDC-552C078C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2FCB00-6D5F-4EA0-8F2B-2A0CFA52E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694220-05A5-4D80-BE55-6E0724C5B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44D6DF-5AAE-4142-91CC-50F9F94F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294C77-B0D7-4545-BD85-D41DB29F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CF7289-757D-49BC-AC90-809D63BA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658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057AD-ADBE-4D23-A7F8-6F29C4D4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14DCF7-623B-4068-B416-48246E72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087218-698E-483D-93AB-05FFF325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891504-6192-4B87-BA9C-0182CE2D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555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1449B8F-C14A-45C9-BD14-24C926AC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14931A-32D9-4B8B-B6AC-B3916738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C6BFC2-30A3-4B12-894B-525C0591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638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B8C0F-3D9C-46A5-AD33-D4A379BF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EBCC66-4ECB-4794-9744-617EC4E6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6E5277-1996-4809-984F-BB045F022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D611F2-8650-4EEF-8989-48D28DC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185E29-9754-4AE2-974A-0D32887F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7ABBB3-912E-4DAC-A711-24C11C94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228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9738C-2F1A-4C19-9ED0-24E6E9B0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0DD31D-28E5-401A-A320-4A3812658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B544A-E5F8-4B84-B769-D94948BB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B1871A-74F3-470B-9F29-C45D0A1D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CADD82-79E5-423B-BDFB-41F014EC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C89B1B-0804-4C0F-BBAE-B9B5DDC3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11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841" y="165600"/>
            <a:ext cx="5496644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97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74" y="2789893"/>
            <a:ext cx="2486414" cy="120637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5114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92" y="2789893"/>
            <a:ext cx="2486414" cy="165279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732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409" y="2789893"/>
            <a:ext cx="2486414" cy="193208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9704" y="2368150"/>
            <a:ext cx="246370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10027" y="2789893"/>
            <a:ext cx="2486414" cy="234816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96" y="5399314"/>
            <a:ext cx="8491372" cy="87085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84" y="1028734"/>
            <a:ext cx="5399723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0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C1A47-992E-41FE-84F9-636BA09E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08B72A-30FF-4551-B4C8-F000A7B7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B56445-4A81-4FA7-98E2-C17D1B00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8D62A0-4EF5-47E0-A574-C395681D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8846E-74D1-4615-8DDA-CF800E7D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823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1B9E5E-FC15-4187-9CF9-B96BED670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F575B6-D629-4247-B1A1-FBFDC356A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11AAAD-92E8-4710-9CCC-07AB08BD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060827-7364-4AFD-A059-BF907766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B1B24C-EA83-4027-BA36-90251F9E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8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2" cy="1056117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75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1" y="164638"/>
            <a:ext cx="110062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5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7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34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1" y="164638"/>
            <a:ext cx="110062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07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7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EDBAF9-C267-4024-B8AA-EC46C983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7AACD2-C8E2-4E22-90E1-A4847DCD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CD387-1938-43FA-A633-54FA53CEB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4E58-09D0-46EE-A6EE-655E0316076E}" type="datetimeFigureOut">
              <a:rPr lang="pt-BR" smtClean="0"/>
              <a:t>21/12/2022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A8DD3A-DCD7-4988-B612-828E8496A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CE229-0B54-4DDF-A18D-2ADEC611C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3F1F-1A0E-4AC8-A756-5078DDDAF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8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48D61DC-A00F-408C-5FED-CBD0D1BA2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32" y="1449000"/>
            <a:ext cx="4981568" cy="3052662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Gill Sans MT" panose="020B0502020104020203" pitchFamily="34" charset="0"/>
              </a:rPr>
              <a:t>AUDIÊNCIA PÚBLICA</a:t>
            </a:r>
            <a:br>
              <a:rPr lang="pt-BR" sz="4800" b="1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br>
              <a:rPr lang="pt-BR" sz="4800" b="1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r>
              <a:rPr lang="pt-BR" sz="2800" b="1" dirty="0">
                <a:solidFill>
                  <a:srgbClr val="FFFFFF"/>
                </a:solidFill>
                <a:latin typeface="Gill Sans MT" panose="020B0502020104020203" pitchFamily="34" charset="0"/>
              </a:rPr>
              <a:t>Projeto de Implantação do Senac em Aracruz/ES</a:t>
            </a:r>
            <a:endParaRPr lang="pt-B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82F38B38-834D-8A46-A9B1-23A3ECAD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36" y="1749327"/>
            <a:ext cx="4395942" cy="33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C94252-35D4-E264-1652-ABBB0862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" y="1799084"/>
            <a:ext cx="3409783" cy="85770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Estimativa de Contratação de pessoal</a:t>
            </a:r>
          </a:p>
        </p:txBody>
      </p:sp>
      <p:sp>
        <p:nvSpPr>
          <p:cNvPr id="1052" name="Content Placeholder 1029">
            <a:extLst>
              <a:ext uri="{FF2B5EF4-FFF2-40B4-BE49-F238E27FC236}">
                <a16:creationId xmlns:a16="http://schemas.microsoft.com/office/drawing/2014/main" id="{BE1269BD-F655-C590-F1B7-6FDD8A9E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319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Direto: 15 Vagas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Indireto: 27 Vagas</a:t>
            </a:r>
          </a:p>
        </p:txBody>
      </p:sp>
      <p:pic>
        <p:nvPicPr>
          <p:cNvPr id="1026" name="Picture 2" descr="Integração de funcionários: como ambientes de intranet podem ajudar a sua  empresa?">
            <a:extLst>
              <a:ext uri="{FF2B5EF4-FFF2-40B4-BE49-F238E27FC236}">
                <a16:creationId xmlns:a16="http://schemas.microsoft.com/office/drawing/2014/main" id="{23CD79B6-9362-B40D-9C39-D81CBD71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238" y="1422885"/>
            <a:ext cx="6489819" cy="37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6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C97AC9F-7CB2-2040-3381-0781B175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855" y="2618330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OBRIGADO!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B39EF2E9-A662-B05D-BD33-93CCCA55D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4"/>
          <a:stretch/>
        </p:blipFill>
        <p:spPr>
          <a:xfrm>
            <a:off x="931166" y="2329268"/>
            <a:ext cx="2716911" cy="24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C853D900-C675-D659-DAC8-1E171B07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000" b="1" dirty="0"/>
              <a:t>TERRENO</a:t>
            </a:r>
          </a:p>
        </p:txBody>
      </p:sp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2EE4C516-8644-1195-12AA-8883A095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Imóvel com área de 3.850 m</a:t>
            </a:r>
            <a:r>
              <a:rPr lang="pt-BR" sz="2400" b="1" dirty="0">
                <a:solidFill>
                  <a:schemeClr val="bg1"/>
                </a:solidFill>
              </a:rPr>
              <a:t>²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Localização: Rua Flor do Amor, Flor da Paixão e Flor de Abril, S/N – Jardins, Aracruz/ES</a:t>
            </a:r>
          </a:p>
        </p:txBody>
      </p:sp>
      <p:pic>
        <p:nvPicPr>
          <p:cNvPr id="25" name="Imagem 24" descr="Uma imagem contendo grama, ao ar livre, foto, campo">
            <a:extLst>
              <a:ext uri="{FF2B5EF4-FFF2-40B4-BE49-F238E27FC236}">
                <a16:creationId xmlns:a16="http://schemas.microsoft.com/office/drawing/2014/main" id="{551C8CBE-8623-E467-4B40-95B796BD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32" y="614405"/>
            <a:ext cx="7332569" cy="56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4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C3723-2B8A-544C-09DB-8E7322E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0121"/>
          </a:xfrm>
        </p:spPr>
        <p:txBody>
          <a:bodyPr/>
          <a:lstStyle/>
          <a:p>
            <a:pPr algn="ctr"/>
            <a:r>
              <a:rPr lang="pt-BR" b="1" dirty="0"/>
              <a:t>MISSÃO, VISÃO E  VALORES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181F6-CEA8-CBDD-9E81-7FD05D006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Missão: Educar para o trabalho em atividades de comércio de bens, serviços e turismo.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Visão: Ser a Instituição brasileira que oferece as melhores soluções em educação profissional, reconhecida pelas empresas.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Valores: Transparência, Inovação, Excelência, Inclusão social, Atitude empreendedora, Desenvolvimento sustentável e Educação para autonomia.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B7DC3-8BF2-00DA-9614-5EB5D67D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" y="1332348"/>
            <a:ext cx="3409783" cy="10138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FE154D-249E-DAAC-A59F-5ADA633A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Área do Terreno: 3.850m²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Área Construída: 1.500m²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02 Pavimentos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</a:rPr>
              <a:t>Previsão de conclusão da obra em 24 meses</a:t>
            </a: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Imagem 7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A5AF9A87-1181-66AC-F4DA-F97915B6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32" y="1554592"/>
            <a:ext cx="7440891" cy="40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26825C-C353-4D81-8E07-98E05DBA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ADCA04-5B25-4F5E-9F91-4EE56EC95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20E88-3AE1-4383-86CB-932E7720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4FA37E-2ADD-4392-ABF7-BEC52F56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m 8" descr="Banco de praça&#10;&#10;Descrição gerada automaticamente com confiança baixa">
            <a:extLst>
              <a:ext uri="{FF2B5EF4-FFF2-40B4-BE49-F238E27FC236}">
                <a16:creationId xmlns:a16="http://schemas.microsoft.com/office/drawing/2014/main" id="{39C72E4C-765B-A749-62A6-6DDA15856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r="29539"/>
          <a:stretch/>
        </p:blipFill>
        <p:spPr>
          <a:xfrm>
            <a:off x="1" y="10"/>
            <a:ext cx="4637078" cy="6857530"/>
          </a:xfrm>
          <a:prstGeom prst="rect">
            <a:avLst/>
          </a:prstGeom>
        </p:spPr>
      </p:pic>
      <p:pic>
        <p:nvPicPr>
          <p:cNvPr id="5" name="Imagem 4" descr="Pessoas na frente de um prédio&#10;&#10;Descrição gerada automaticamente com confiança média">
            <a:extLst>
              <a:ext uri="{FF2B5EF4-FFF2-40B4-BE49-F238E27FC236}">
                <a16:creationId xmlns:a16="http://schemas.microsoft.com/office/drawing/2014/main" id="{80CFC912-4C30-6C70-B8A8-E21BE4F9A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" b="-1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CC01A80-8E9F-4F66-B2B8-00B2426D6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CF0413-19A5-DF92-2E69-AF82BFCF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35" y="4054267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Ambiente externo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200FA5-812A-42A6-94FA-F8F3EBE69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E6DB54-4B59-49B8-980F-6224E1078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7FBA44-A8D2-598D-D9F9-C6C82EE7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412" y="5401347"/>
            <a:ext cx="5398571" cy="12983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Calçada Cidadã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Estacionamento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Mobilidade Urbana</a:t>
            </a: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8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1CBC4-756C-8677-453D-69F4D919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334D8-5995-F7B6-0068-49AB493F0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1677BE-64FC-319C-B78B-BFE5AEE0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8DD67BD-B360-1901-225F-FD17CBAF1D0A}"/>
              </a:ext>
            </a:extLst>
          </p:cNvPr>
          <p:cNvSpPr/>
          <p:nvPr/>
        </p:nvSpPr>
        <p:spPr>
          <a:xfrm>
            <a:off x="1420009" y="5314278"/>
            <a:ext cx="1850316" cy="1333948"/>
          </a:xfrm>
          <a:prstGeom prst="rect">
            <a:avLst/>
          </a:prstGeom>
          <a:solidFill>
            <a:srgbClr val="75AD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5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41CDE-5C54-5C72-0BE2-C115662E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82514"/>
            <a:ext cx="11029616" cy="650631"/>
          </a:xfrm>
        </p:spPr>
        <p:txBody>
          <a:bodyPr/>
          <a:lstStyle/>
          <a:p>
            <a:pPr algn="ctr"/>
            <a:r>
              <a:rPr lang="pt-BR" b="1" dirty="0"/>
              <a:t>AMBIENTE educacional</a:t>
            </a:r>
          </a:p>
        </p:txBody>
      </p:sp>
      <p:pic>
        <p:nvPicPr>
          <p:cNvPr id="5" name="Espaço Reservado para Conteúdo 4" descr="Desenho de casa grande&#10;&#10;Descrição gerada automaticamente com confiança média">
            <a:extLst>
              <a:ext uri="{FF2B5EF4-FFF2-40B4-BE49-F238E27FC236}">
                <a16:creationId xmlns:a16="http://schemas.microsoft.com/office/drawing/2014/main" id="{A9177146-C8C2-010F-F1A6-B131D8C55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2" y="1854775"/>
            <a:ext cx="5331224" cy="3148450"/>
          </a:xfrm>
        </p:spPr>
      </p:pic>
      <p:pic>
        <p:nvPicPr>
          <p:cNvPr id="7" name="Imagem 6" descr="Homem andando ao lado de um prédio&#10;&#10;Descrição gerada automaticamente com confiança média">
            <a:extLst>
              <a:ext uri="{FF2B5EF4-FFF2-40B4-BE49-F238E27FC236}">
                <a16:creationId xmlns:a16="http://schemas.microsoft.com/office/drawing/2014/main" id="{B9551503-E3CC-DE39-8943-58B315C44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27" y="3429000"/>
            <a:ext cx="5670562" cy="2998814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C9A45E8-F32D-3929-CD72-DE9D2D53E58E}"/>
              </a:ext>
            </a:extLst>
          </p:cNvPr>
          <p:cNvSpPr txBox="1">
            <a:spLocks/>
          </p:cNvSpPr>
          <p:nvPr/>
        </p:nvSpPr>
        <p:spPr>
          <a:xfrm>
            <a:off x="6057028" y="1989417"/>
            <a:ext cx="5331225" cy="18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02 Salas de aulas convencionais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02 Laboratórios de informática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01 Laboratório costura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01 Laboratório de manicure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D7C8F14D-3F7A-EE16-BD6F-9F043DC1347D}"/>
              </a:ext>
            </a:extLst>
          </p:cNvPr>
          <p:cNvSpPr txBox="1">
            <a:spLocks/>
          </p:cNvSpPr>
          <p:nvPr/>
        </p:nvSpPr>
        <p:spPr>
          <a:xfrm>
            <a:off x="464411" y="5164338"/>
            <a:ext cx="5331225" cy="18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01 Laboratório de estética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01 Cozinha didática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01 Laboratório de beleza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01 Auditório – 150 lugares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7E20BA9-84D1-3746-3712-223E54A5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77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311A20F-4A0C-7EB7-8C7C-D5338A86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763793"/>
            <a:ext cx="3415074" cy="5239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err="1">
                <a:solidFill>
                  <a:schemeClr val="bg1"/>
                </a:solidFill>
              </a:rPr>
              <a:t>Estimativa</a:t>
            </a:r>
            <a:r>
              <a:rPr lang="en-US" sz="2200" dirty="0">
                <a:solidFill>
                  <a:schemeClr val="bg1"/>
                </a:solidFill>
              </a:rPr>
              <a:t> de 1.600 alunos matriculados por ano, sendo: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 1.000 PSG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600 Comercial</a:t>
            </a:r>
          </a:p>
        </p:txBody>
      </p:sp>
    </p:spTree>
    <p:extLst>
      <p:ext uri="{BB962C8B-B14F-4D97-AF65-F5344CB8AC3E}">
        <p14:creationId xmlns:p14="http://schemas.microsoft.com/office/powerpoint/2010/main" val="372212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CB90B-066A-CA83-97A7-BC5A2FD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8419"/>
          </a:xfrm>
        </p:spPr>
        <p:txBody>
          <a:bodyPr/>
          <a:lstStyle/>
          <a:p>
            <a:pPr algn="ctr"/>
            <a:r>
              <a:rPr lang="pt-BR" b="1" dirty="0"/>
              <a:t>SEGMENTOS DE CURSOS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44DB18-0EFC-A4FD-6F61-5B4F1976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51" y="2147443"/>
            <a:ext cx="7441828" cy="43101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16F107D-8723-3036-76D3-7C8E2274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9" y="2074146"/>
            <a:ext cx="3798227" cy="222838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7DC4695-B351-1FAE-AE5A-C587F510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74" y="4302527"/>
            <a:ext cx="3798227" cy="24340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AA9E538-FAF5-E34F-84CC-C7959C114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1" y="2172535"/>
            <a:ext cx="1628053" cy="141370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372B843-913B-B2E2-ECEE-213B98617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05" y="3705097"/>
            <a:ext cx="864000" cy="294856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2B647279-5764-EFDA-F948-592E3B730BDF}"/>
              </a:ext>
            </a:extLst>
          </p:cNvPr>
          <p:cNvSpPr/>
          <p:nvPr/>
        </p:nvSpPr>
        <p:spPr>
          <a:xfrm>
            <a:off x="10079665" y="3795823"/>
            <a:ext cx="175380" cy="20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840085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Footer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viden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1_Vega - Footer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201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Open Sans</vt:lpstr>
      <vt:lpstr>Open Sans Light</vt:lpstr>
      <vt:lpstr>Open Sans Semibold</vt:lpstr>
      <vt:lpstr>Route 159 Light</vt:lpstr>
      <vt:lpstr>Route 159 SemiBold</vt:lpstr>
      <vt:lpstr>Route 159 UltraLight</vt:lpstr>
      <vt:lpstr>Wingdings</vt:lpstr>
      <vt:lpstr>Wingdings 2</vt:lpstr>
      <vt:lpstr>Vega - Footer Only</vt:lpstr>
      <vt:lpstr>Dividendo</vt:lpstr>
      <vt:lpstr>1_Vega - Footer Only</vt:lpstr>
      <vt:lpstr>Tema do Office</vt:lpstr>
      <vt:lpstr>AUDIÊNCIA PÚBLICA  Projeto de Implantação do Senac em Aracruz/ES</vt:lpstr>
      <vt:lpstr>TERRENO</vt:lpstr>
      <vt:lpstr>MISSÃO, VISÃO E  VALORES</vt:lpstr>
      <vt:lpstr>ESTRUTURA</vt:lpstr>
      <vt:lpstr>Ambiente externo</vt:lpstr>
      <vt:lpstr>Apresentação do PowerPoint</vt:lpstr>
      <vt:lpstr>AMBIENTE educacional</vt:lpstr>
      <vt:lpstr>Apresentação do PowerPoint</vt:lpstr>
      <vt:lpstr>SEGMENTOS DE CURSOS</vt:lpstr>
      <vt:lpstr>Estimativa de Contratação de pessoal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REGIONAL  Resultados Senac-ES Agosto/2022</dc:title>
  <dc:creator>Uliane Bortoloti Martinez</dc:creator>
  <cp:lastModifiedBy>Luciana Machado Thiebaut</cp:lastModifiedBy>
  <cp:revision>45</cp:revision>
  <dcterms:created xsi:type="dcterms:W3CDTF">2022-09-22T16:28:52Z</dcterms:created>
  <dcterms:modified xsi:type="dcterms:W3CDTF">2022-12-21T19:29:08Z</dcterms:modified>
</cp:coreProperties>
</file>